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80" r:id="rId3"/>
    <p:sldId id="281"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c" initials="k" lastIdx="1" clrIdx="0">
    <p:extLst>
      <p:ext uri="{19B8F6BF-5375-455C-9EA6-DF929625EA0E}">
        <p15:presenceInfo xmlns:p15="http://schemas.microsoft.com/office/powerpoint/2012/main" userId="3c10767c5e7fb41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88" d="100"/>
          <a:sy n="88" d="100"/>
        </p:scale>
        <p:origin x="45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5-19T00:39:28.006" idx="1">
    <p:pos x="10" y="10"/>
    <p:text>Seasonality and trend exists</p:text>
    <p:extLst>
      <p:ext uri="{C676402C-5697-4E1C-873F-D02D1690AC5C}">
        <p15:threadingInfo xmlns:p15="http://schemas.microsoft.com/office/powerpoint/2012/main" timeZoneBias="-1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ACF5D7-81B0-4789-B84D-5B9E76A35CA0}" type="datetimeFigureOut">
              <a:rPr lang="en-US" smtClean="0"/>
              <a:t>5/19/2024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882AF0-4C25-4CA3-8817-32A29C5CE2C5}" type="slidenum">
              <a:rPr lang="en-US" smtClean="0"/>
              <a:t>‹#›</a:t>
            </a:fld>
            <a:endParaRPr lang="en-US"/>
          </a:p>
        </p:txBody>
      </p:sp>
    </p:spTree>
    <p:extLst>
      <p:ext uri="{BB962C8B-B14F-4D97-AF65-F5344CB8AC3E}">
        <p14:creationId xmlns:p14="http://schemas.microsoft.com/office/powerpoint/2010/main" val="3818873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Seasonality and</a:t>
            </a:r>
            <a:r>
              <a:rPr lang="en-US" baseline="0" dirty="0" smtClean="0"/>
              <a:t> trend exists</a:t>
            </a:r>
          </a:p>
        </p:txBody>
      </p:sp>
      <p:sp>
        <p:nvSpPr>
          <p:cNvPr id="4" name="Slide Number Placeholder 3"/>
          <p:cNvSpPr>
            <a:spLocks noGrp="1"/>
          </p:cNvSpPr>
          <p:nvPr>
            <p:ph type="sldNum" sz="quarter" idx="10"/>
          </p:nvPr>
        </p:nvSpPr>
        <p:spPr/>
        <p:txBody>
          <a:bodyPr/>
          <a:lstStyle/>
          <a:p>
            <a:fld id="{93882AF0-4C25-4CA3-8817-32A29C5CE2C5}" type="slidenum">
              <a:rPr lang="en-US" smtClean="0"/>
              <a:t>14</a:t>
            </a:fld>
            <a:endParaRPr lang="en-US"/>
          </a:p>
        </p:txBody>
      </p:sp>
    </p:spTree>
    <p:extLst>
      <p:ext uri="{BB962C8B-B14F-4D97-AF65-F5344CB8AC3E}">
        <p14:creationId xmlns:p14="http://schemas.microsoft.com/office/powerpoint/2010/main" val="1196201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78A14D7-CD08-439D-9BA8-5B46C469C01A}" type="datetimeFigureOut">
              <a:rPr lang="en-US" smtClean="0"/>
              <a:t>5/18/2024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EA705A-0479-4712-9BE9-835A214C6042}" type="slidenum">
              <a:rPr lang="en-US" smtClean="0"/>
              <a:t>‹#›</a:t>
            </a:fld>
            <a:endParaRPr lang="en-US"/>
          </a:p>
        </p:txBody>
      </p:sp>
    </p:spTree>
    <p:extLst>
      <p:ext uri="{BB962C8B-B14F-4D97-AF65-F5344CB8AC3E}">
        <p14:creationId xmlns:p14="http://schemas.microsoft.com/office/powerpoint/2010/main" val="1806415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8A14D7-CD08-439D-9BA8-5B46C469C01A}" type="datetimeFigureOut">
              <a:rPr lang="en-US" smtClean="0"/>
              <a:t>5/18/2024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EA705A-0479-4712-9BE9-835A214C6042}" type="slidenum">
              <a:rPr lang="en-US" smtClean="0"/>
              <a:t>‹#›</a:t>
            </a:fld>
            <a:endParaRPr lang="en-US"/>
          </a:p>
        </p:txBody>
      </p:sp>
    </p:spTree>
    <p:extLst>
      <p:ext uri="{BB962C8B-B14F-4D97-AF65-F5344CB8AC3E}">
        <p14:creationId xmlns:p14="http://schemas.microsoft.com/office/powerpoint/2010/main" val="768388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8A14D7-CD08-439D-9BA8-5B46C469C01A}" type="datetimeFigureOut">
              <a:rPr lang="en-US" smtClean="0"/>
              <a:t>5/18/2024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EA705A-0479-4712-9BE9-835A214C6042}" type="slidenum">
              <a:rPr lang="en-US" smtClean="0"/>
              <a:t>‹#›</a:t>
            </a:fld>
            <a:endParaRPr lang="en-US"/>
          </a:p>
        </p:txBody>
      </p:sp>
    </p:spTree>
    <p:extLst>
      <p:ext uri="{BB962C8B-B14F-4D97-AF65-F5344CB8AC3E}">
        <p14:creationId xmlns:p14="http://schemas.microsoft.com/office/powerpoint/2010/main" val="7552170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8A14D7-CD08-439D-9BA8-5B46C469C01A}" type="datetimeFigureOut">
              <a:rPr lang="en-US" smtClean="0"/>
              <a:t>5/18/2024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EA705A-0479-4712-9BE9-835A214C6042}" type="slidenum">
              <a:rPr lang="en-US" smtClean="0"/>
              <a:t>‹#›</a:t>
            </a:fld>
            <a:endParaRPr lang="en-US"/>
          </a:p>
        </p:txBody>
      </p:sp>
    </p:spTree>
    <p:extLst>
      <p:ext uri="{BB962C8B-B14F-4D97-AF65-F5344CB8AC3E}">
        <p14:creationId xmlns:p14="http://schemas.microsoft.com/office/powerpoint/2010/main" val="2207839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78A14D7-CD08-439D-9BA8-5B46C469C01A}" type="datetimeFigureOut">
              <a:rPr lang="en-US" smtClean="0"/>
              <a:t>5/18/2024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EA705A-0479-4712-9BE9-835A214C6042}" type="slidenum">
              <a:rPr lang="en-US" smtClean="0"/>
              <a:t>‹#›</a:t>
            </a:fld>
            <a:endParaRPr lang="en-US"/>
          </a:p>
        </p:txBody>
      </p:sp>
    </p:spTree>
    <p:extLst>
      <p:ext uri="{BB962C8B-B14F-4D97-AF65-F5344CB8AC3E}">
        <p14:creationId xmlns:p14="http://schemas.microsoft.com/office/powerpoint/2010/main" val="1375115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78A14D7-CD08-439D-9BA8-5B46C469C01A}" type="datetimeFigureOut">
              <a:rPr lang="en-US" smtClean="0"/>
              <a:t>5/18/2024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EA705A-0479-4712-9BE9-835A214C6042}" type="slidenum">
              <a:rPr lang="en-US" smtClean="0"/>
              <a:t>‹#›</a:t>
            </a:fld>
            <a:endParaRPr lang="en-US"/>
          </a:p>
        </p:txBody>
      </p:sp>
    </p:spTree>
    <p:extLst>
      <p:ext uri="{BB962C8B-B14F-4D97-AF65-F5344CB8AC3E}">
        <p14:creationId xmlns:p14="http://schemas.microsoft.com/office/powerpoint/2010/main" val="38559922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78A14D7-CD08-439D-9BA8-5B46C469C01A}" type="datetimeFigureOut">
              <a:rPr lang="en-US" smtClean="0"/>
              <a:t>5/18/2024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EA705A-0479-4712-9BE9-835A214C6042}" type="slidenum">
              <a:rPr lang="en-US" smtClean="0"/>
              <a:t>‹#›</a:t>
            </a:fld>
            <a:endParaRPr lang="en-US"/>
          </a:p>
        </p:txBody>
      </p:sp>
    </p:spTree>
    <p:extLst>
      <p:ext uri="{BB962C8B-B14F-4D97-AF65-F5344CB8AC3E}">
        <p14:creationId xmlns:p14="http://schemas.microsoft.com/office/powerpoint/2010/main" val="400528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78A14D7-CD08-439D-9BA8-5B46C469C01A}" type="datetimeFigureOut">
              <a:rPr lang="en-US" smtClean="0"/>
              <a:t>5/18/2024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EA705A-0479-4712-9BE9-835A214C6042}" type="slidenum">
              <a:rPr lang="en-US" smtClean="0"/>
              <a:t>‹#›</a:t>
            </a:fld>
            <a:endParaRPr lang="en-US"/>
          </a:p>
        </p:txBody>
      </p:sp>
    </p:spTree>
    <p:extLst>
      <p:ext uri="{BB962C8B-B14F-4D97-AF65-F5344CB8AC3E}">
        <p14:creationId xmlns:p14="http://schemas.microsoft.com/office/powerpoint/2010/main" val="2274498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8A14D7-CD08-439D-9BA8-5B46C469C01A}" type="datetimeFigureOut">
              <a:rPr lang="en-US" smtClean="0"/>
              <a:t>5/18/2024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EA705A-0479-4712-9BE9-835A214C6042}" type="slidenum">
              <a:rPr lang="en-US" smtClean="0"/>
              <a:t>‹#›</a:t>
            </a:fld>
            <a:endParaRPr lang="en-US"/>
          </a:p>
        </p:txBody>
      </p:sp>
    </p:spTree>
    <p:extLst>
      <p:ext uri="{BB962C8B-B14F-4D97-AF65-F5344CB8AC3E}">
        <p14:creationId xmlns:p14="http://schemas.microsoft.com/office/powerpoint/2010/main" val="1669924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78A14D7-CD08-439D-9BA8-5B46C469C01A}" type="datetimeFigureOut">
              <a:rPr lang="en-US" smtClean="0"/>
              <a:t>5/18/2024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EA705A-0479-4712-9BE9-835A214C6042}" type="slidenum">
              <a:rPr lang="en-US" smtClean="0"/>
              <a:t>‹#›</a:t>
            </a:fld>
            <a:endParaRPr lang="en-US"/>
          </a:p>
        </p:txBody>
      </p:sp>
    </p:spTree>
    <p:extLst>
      <p:ext uri="{BB962C8B-B14F-4D97-AF65-F5344CB8AC3E}">
        <p14:creationId xmlns:p14="http://schemas.microsoft.com/office/powerpoint/2010/main" val="1631719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78A14D7-CD08-439D-9BA8-5B46C469C01A}" type="datetimeFigureOut">
              <a:rPr lang="en-US" smtClean="0"/>
              <a:t>5/18/2024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EA705A-0479-4712-9BE9-835A214C6042}" type="slidenum">
              <a:rPr lang="en-US" smtClean="0"/>
              <a:t>‹#›</a:t>
            </a:fld>
            <a:endParaRPr lang="en-US"/>
          </a:p>
        </p:txBody>
      </p:sp>
    </p:spTree>
    <p:extLst>
      <p:ext uri="{BB962C8B-B14F-4D97-AF65-F5344CB8AC3E}">
        <p14:creationId xmlns:p14="http://schemas.microsoft.com/office/powerpoint/2010/main" val="74765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8A14D7-CD08-439D-9BA8-5B46C469C01A}" type="datetimeFigureOut">
              <a:rPr lang="en-US" smtClean="0"/>
              <a:t>5/18/2024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EA705A-0479-4712-9BE9-835A214C6042}" type="slidenum">
              <a:rPr lang="en-US" smtClean="0"/>
              <a:t>‹#›</a:t>
            </a:fld>
            <a:endParaRPr lang="en-US"/>
          </a:p>
        </p:txBody>
      </p:sp>
    </p:spTree>
    <p:extLst>
      <p:ext uri="{BB962C8B-B14F-4D97-AF65-F5344CB8AC3E}">
        <p14:creationId xmlns:p14="http://schemas.microsoft.com/office/powerpoint/2010/main" val="24563342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05861859"/>
              </p:ext>
            </p:extLst>
          </p:nvPr>
        </p:nvGraphicFramePr>
        <p:xfrm>
          <a:off x="1186248" y="719666"/>
          <a:ext cx="9835978" cy="4459217"/>
        </p:xfrm>
        <a:graphic>
          <a:graphicData uri="http://schemas.openxmlformats.org/drawingml/2006/table">
            <a:tbl>
              <a:tblPr firstRow="1" bandRow="1">
                <a:tableStyleId>{5C22544A-7EE6-4342-B048-85BDC9FD1C3A}</a:tableStyleId>
              </a:tblPr>
              <a:tblGrid>
                <a:gridCol w="4917989">
                  <a:extLst>
                    <a:ext uri="{9D8B030D-6E8A-4147-A177-3AD203B41FA5}">
                      <a16:colId xmlns:a16="http://schemas.microsoft.com/office/drawing/2014/main" val="722209119"/>
                    </a:ext>
                  </a:extLst>
                </a:gridCol>
                <a:gridCol w="4917989">
                  <a:extLst>
                    <a:ext uri="{9D8B030D-6E8A-4147-A177-3AD203B41FA5}">
                      <a16:colId xmlns:a16="http://schemas.microsoft.com/office/drawing/2014/main" val="3410177062"/>
                    </a:ext>
                  </a:extLst>
                </a:gridCol>
              </a:tblGrid>
              <a:tr h="637031">
                <a:tc>
                  <a:txBody>
                    <a:bodyPr/>
                    <a:lstStyle/>
                    <a:p>
                      <a:pPr algn="r"/>
                      <a:r>
                        <a:rPr lang="ar-EG" dirty="0" smtClean="0"/>
                        <a:t>رقم</a:t>
                      </a:r>
                      <a:r>
                        <a:rPr lang="ar-EG" baseline="0" dirty="0" smtClean="0"/>
                        <a:t> الجلوس</a:t>
                      </a:r>
                      <a:endParaRPr lang="en-US" dirty="0"/>
                    </a:p>
                  </a:txBody>
                  <a:tcPr/>
                </a:tc>
                <a:tc>
                  <a:txBody>
                    <a:bodyPr/>
                    <a:lstStyle/>
                    <a:p>
                      <a:pPr algn="r"/>
                      <a:r>
                        <a:rPr lang="ar-EG" dirty="0" smtClean="0"/>
                        <a:t>الاسم</a:t>
                      </a:r>
                      <a:endParaRPr lang="en-US" dirty="0"/>
                    </a:p>
                  </a:txBody>
                  <a:tcPr/>
                </a:tc>
                <a:extLst>
                  <a:ext uri="{0D108BD9-81ED-4DB2-BD59-A6C34878D82A}">
                    <a16:rowId xmlns:a16="http://schemas.microsoft.com/office/drawing/2014/main" val="2360463394"/>
                  </a:ext>
                </a:extLst>
              </a:tr>
              <a:tr h="637031">
                <a:tc>
                  <a:txBody>
                    <a:bodyPr/>
                    <a:lstStyle/>
                    <a:p>
                      <a:pPr algn="r"/>
                      <a:r>
                        <a:rPr lang="ar-EG" dirty="0" smtClean="0"/>
                        <a:t>2021170366</a:t>
                      </a:r>
                      <a:endParaRPr lang="en-US" dirty="0"/>
                    </a:p>
                  </a:txBody>
                  <a:tcPr/>
                </a:tc>
                <a:tc>
                  <a:txBody>
                    <a:bodyPr/>
                    <a:lstStyle/>
                    <a:p>
                      <a:pPr algn="r"/>
                      <a:r>
                        <a:rPr lang="ar-EG" dirty="0" smtClean="0"/>
                        <a:t>عمر محمد محمود موافي</a:t>
                      </a:r>
                      <a:endParaRPr lang="en-US" dirty="0"/>
                    </a:p>
                  </a:txBody>
                  <a:tcPr/>
                </a:tc>
                <a:extLst>
                  <a:ext uri="{0D108BD9-81ED-4DB2-BD59-A6C34878D82A}">
                    <a16:rowId xmlns:a16="http://schemas.microsoft.com/office/drawing/2014/main" val="1690473354"/>
                  </a:ext>
                </a:extLst>
              </a:tr>
              <a:tr h="637031">
                <a:tc>
                  <a:txBody>
                    <a:bodyPr/>
                    <a:lstStyle/>
                    <a:p>
                      <a:pPr algn="r"/>
                      <a:r>
                        <a:rPr lang="ar-EG" dirty="0" smtClean="0"/>
                        <a:t>2021170461</a:t>
                      </a:r>
                      <a:endParaRPr lang="en-US" dirty="0"/>
                    </a:p>
                  </a:txBody>
                  <a:tcPr/>
                </a:tc>
                <a:tc>
                  <a:txBody>
                    <a:bodyPr/>
                    <a:lstStyle/>
                    <a:p>
                      <a:pPr algn="r"/>
                      <a:r>
                        <a:rPr lang="ar-EG" dirty="0" smtClean="0"/>
                        <a:t>محمد حسين حسن</a:t>
                      </a:r>
                      <a:endParaRPr lang="en-US" dirty="0"/>
                    </a:p>
                  </a:txBody>
                  <a:tcPr/>
                </a:tc>
                <a:extLst>
                  <a:ext uri="{0D108BD9-81ED-4DB2-BD59-A6C34878D82A}">
                    <a16:rowId xmlns:a16="http://schemas.microsoft.com/office/drawing/2014/main" val="307897719"/>
                  </a:ext>
                </a:extLst>
              </a:tr>
              <a:tr h="637031">
                <a:tc>
                  <a:txBody>
                    <a:bodyPr/>
                    <a:lstStyle/>
                    <a:p>
                      <a:pPr algn="r"/>
                      <a:r>
                        <a:rPr lang="ar-EG" dirty="0" smtClean="0"/>
                        <a:t>2021170334</a:t>
                      </a:r>
                      <a:endParaRPr lang="en-US" dirty="0"/>
                    </a:p>
                  </a:txBody>
                  <a:tcPr/>
                </a:tc>
                <a:tc>
                  <a:txBody>
                    <a:bodyPr/>
                    <a:lstStyle/>
                    <a:p>
                      <a:pPr algn="r"/>
                      <a:r>
                        <a:rPr lang="ar-EG" dirty="0" smtClean="0"/>
                        <a:t>علي خالد عبدالعال</a:t>
                      </a:r>
                      <a:r>
                        <a:rPr lang="ar-EG" baseline="0" dirty="0" smtClean="0"/>
                        <a:t> عبدالبر</a:t>
                      </a:r>
                      <a:endParaRPr lang="en-US" dirty="0"/>
                    </a:p>
                  </a:txBody>
                  <a:tcPr/>
                </a:tc>
                <a:extLst>
                  <a:ext uri="{0D108BD9-81ED-4DB2-BD59-A6C34878D82A}">
                    <a16:rowId xmlns:a16="http://schemas.microsoft.com/office/drawing/2014/main" val="4151812847"/>
                  </a:ext>
                </a:extLst>
              </a:tr>
              <a:tr h="637031">
                <a:tc>
                  <a:txBody>
                    <a:bodyPr/>
                    <a:lstStyle/>
                    <a:p>
                      <a:pPr algn="r"/>
                      <a:r>
                        <a:rPr lang="ar-EG" dirty="0" smtClean="0"/>
                        <a:t>2021170436</a:t>
                      </a:r>
                      <a:endParaRPr lang="en-US" dirty="0"/>
                    </a:p>
                  </a:txBody>
                  <a:tcPr/>
                </a:tc>
                <a:tc>
                  <a:txBody>
                    <a:bodyPr/>
                    <a:lstStyle/>
                    <a:p>
                      <a:pPr algn="r"/>
                      <a:r>
                        <a:rPr lang="ar-EG" dirty="0" smtClean="0"/>
                        <a:t>مازن</a:t>
                      </a:r>
                      <a:r>
                        <a:rPr lang="ar-EG" baseline="0" dirty="0" smtClean="0"/>
                        <a:t> رأفت عبدالحميد مصطفى</a:t>
                      </a:r>
                      <a:endParaRPr lang="en-US" dirty="0"/>
                    </a:p>
                  </a:txBody>
                  <a:tcPr/>
                </a:tc>
                <a:extLst>
                  <a:ext uri="{0D108BD9-81ED-4DB2-BD59-A6C34878D82A}">
                    <a16:rowId xmlns:a16="http://schemas.microsoft.com/office/drawing/2014/main" val="624245620"/>
                  </a:ext>
                </a:extLst>
              </a:tr>
              <a:tr h="637031">
                <a:tc>
                  <a:txBody>
                    <a:bodyPr/>
                    <a:lstStyle/>
                    <a:p>
                      <a:pPr algn="r"/>
                      <a:r>
                        <a:rPr lang="ar-EG" dirty="0" smtClean="0"/>
                        <a:t>2021170342</a:t>
                      </a:r>
                      <a:endParaRPr lang="en-US" dirty="0"/>
                    </a:p>
                  </a:txBody>
                  <a:tcPr/>
                </a:tc>
                <a:tc>
                  <a:txBody>
                    <a:bodyPr/>
                    <a:lstStyle/>
                    <a:p>
                      <a:pPr algn="r"/>
                      <a:r>
                        <a:rPr lang="ar-EG" dirty="0" smtClean="0"/>
                        <a:t>علي نادر نبيل أحمد عفيفي</a:t>
                      </a:r>
                      <a:endParaRPr lang="en-US" dirty="0"/>
                    </a:p>
                  </a:txBody>
                  <a:tcPr/>
                </a:tc>
                <a:extLst>
                  <a:ext uri="{0D108BD9-81ED-4DB2-BD59-A6C34878D82A}">
                    <a16:rowId xmlns:a16="http://schemas.microsoft.com/office/drawing/2014/main" val="1211659894"/>
                  </a:ext>
                </a:extLst>
              </a:tr>
              <a:tr h="637031">
                <a:tc>
                  <a:txBody>
                    <a:bodyPr/>
                    <a:lstStyle/>
                    <a:p>
                      <a:pPr algn="r"/>
                      <a:r>
                        <a:rPr lang="ar-EG" dirty="0" smtClean="0"/>
                        <a:t>2021170441</a:t>
                      </a:r>
                      <a:endParaRPr lang="en-US" dirty="0"/>
                    </a:p>
                  </a:txBody>
                  <a:tcPr/>
                </a:tc>
                <a:tc>
                  <a:txBody>
                    <a:bodyPr/>
                    <a:lstStyle/>
                    <a:p>
                      <a:pPr algn="r"/>
                      <a:r>
                        <a:rPr lang="ar-EG" dirty="0" smtClean="0"/>
                        <a:t>ماير سليمان هدية سليمان</a:t>
                      </a:r>
                      <a:endParaRPr lang="en-US" dirty="0"/>
                    </a:p>
                  </a:txBody>
                  <a:tcPr/>
                </a:tc>
                <a:extLst>
                  <a:ext uri="{0D108BD9-81ED-4DB2-BD59-A6C34878D82A}">
                    <a16:rowId xmlns:a16="http://schemas.microsoft.com/office/drawing/2014/main" val="1435527494"/>
                  </a:ext>
                </a:extLst>
              </a:tr>
            </a:tbl>
          </a:graphicData>
        </a:graphic>
      </p:graphicFrame>
    </p:spTree>
    <p:extLst>
      <p:ext uri="{BB962C8B-B14F-4D97-AF65-F5344CB8AC3E}">
        <p14:creationId xmlns:p14="http://schemas.microsoft.com/office/powerpoint/2010/main" val="1147787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After Solving outliers</a:t>
            </a:r>
            <a:endParaRPr lang="en-US" dirty="0"/>
          </a:p>
        </p:txBody>
      </p:sp>
      <p:pic>
        <p:nvPicPr>
          <p:cNvPr id="4" name="Content Placeholder 3"/>
          <p:cNvPicPr>
            <a:picLocks noGrp="1" noChangeAspect="1"/>
          </p:cNvPicPr>
          <p:nvPr>
            <p:ph idx="1"/>
          </p:nvPr>
        </p:nvPicPr>
        <p:blipFill>
          <a:blip r:embed="rId2"/>
          <a:stretch>
            <a:fillRect/>
          </a:stretch>
        </p:blipFill>
        <p:spPr>
          <a:xfrm>
            <a:off x="838200" y="1845887"/>
            <a:ext cx="10515600" cy="4310814"/>
          </a:xfrm>
          <a:prstGeom prst="rect">
            <a:avLst/>
          </a:prstGeom>
        </p:spPr>
      </p:pic>
    </p:spTree>
    <p:extLst>
      <p:ext uri="{BB962C8B-B14F-4D97-AF65-F5344CB8AC3E}">
        <p14:creationId xmlns:p14="http://schemas.microsoft.com/office/powerpoint/2010/main" val="3391627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2025" y="112154"/>
            <a:ext cx="6311546" cy="3586635"/>
          </a:xfrm>
          <a:prstGeom prst="rect">
            <a:avLst/>
          </a:prstGeom>
        </p:spPr>
      </p:pic>
      <p:pic>
        <p:nvPicPr>
          <p:cNvPr id="5" name="Picture 4"/>
          <p:cNvPicPr>
            <a:picLocks noChangeAspect="1"/>
          </p:cNvPicPr>
          <p:nvPr/>
        </p:nvPicPr>
        <p:blipFill>
          <a:blip r:embed="rId3"/>
          <a:stretch>
            <a:fillRect/>
          </a:stretch>
        </p:blipFill>
        <p:spPr>
          <a:xfrm>
            <a:off x="6870357" y="538306"/>
            <a:ext cx="5228960" cy="2979703"/>
          </a:xfrm>
          <a:prstGeom prst="rect">
            <a:avLst/>
          </a:prstGeom>
        </p:spPr>
      </p:pic>
      <p:pic>
        <p:nvPicPr>
          <p:cNvPr id="6" name="Picture 5"/>
          <p:cNvPicPr>
            <a:picLocks noChangeAspect="1"/>
          </p:cNvPicPr>
          <p:nvPr/>
        </p:nvPicPr>
        <p:blipFill>
          <a:blip r:embed="rId4"/>
          <a:stretch>
            <a:fillRect/>
          </a:stretch>
        </p:blipFill>
        <p:spPr>
          <a:xfrm>
            <a:off x="225238" y="3758979"/>
            <a:ext cx="5547419" cy="3099021"/>
          </a:xfrm>
          <a:prstGeom prst="rect">
            <a:avLst/>
          </a:prstGeom>
        </p:spPr>
      </p:pic>
      <p:pic>
        <p:nvPicPr>
          <p:cNvPr id="7" name="Picture 6"/>
          <p:cNvPicPr>
            <a:picLocks noChangeAspect="1"/>
          </p:cNvPicPr>
          <p:nvPr/>
        </p:nvPicPr>
        <p:blipFill>
          <a:blip r:embed="rId5"/>
          <a:stretch>
            <a:fillRect/>
          </a:stretch>
        </p:blipFill>
        <p:spPr>
          <a:xfrm>
            <a:off x="7069012" y="3824625"/>
            <a:ext cx="4831650" cy="2727178"/>
          </a:xfrm>
          <a:prstGeom prst="rect">
            <a:avLst/>
          </a:prstGeom>
        </p:spPr>
      </p:pic>
    </p:spTree>
    <p:extLst>
      <p:ext uri="{BB962C8B-B14F-4D97-AF65-F5344CB8AC3E}">
        <p14:creationId xmlns:p14="http://schemas.microsoft.com/office/powerpoint/2010/main" val="1188713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31805" y="90615"/>
            <a:ext cx="5809759" cy="3303373"/>
          </a:xfrm>
          <a:prstGeom prst="rect">
            <a:avLst/>
          </a:prstGeom>
        </p:spPr>
      </p:pic>
      <p:pic>
        <p:nvPicPr>
          <p:cNvPr id="5" name="Picture 4"/>
          <p:cNvPicPr>
            <a:picLocks noChangeAspect="1"/>
          </p:cNvPicPr>
          <p:nvPr/>
        </p:nvPicPr>
        <p:blipFill>
          <a:blip r:embed="rId3"/>
          <a:stretch>
            <a:fillRect/>
          </a:stretch>
        </p:blipFill>
        <p:spPr>
          <a:xfrm>
            <a:off x="6120714" y="90616"/>
            <a:ext cx="5865485" cy="3307082"/>
          </a:xfrm>
          <a:prstGeom prst="rect">
            <a:avLst/>
          </a:prstGeom>
        </p:spPr>
      </p:pic>
      <p:pic>
        <p:nvPicPr>
          <p:cNvPr id="6" name="Picture 5"/>
          <p:cNvPicPr>
            <a:picLocks noChangeAspect="1"/>
          </p:cNvPicPr>
          <p:nvPr/>
        </p:nvPicPr>
        <p:blipFill>
          <a:blip r:embed="rId4"/>
          <a:stretch>
            <a:fillRect/>
          </a:stretch>
        </p:blipFill>
        <p:spPr>
          <a:xfrm>
            <a:off x="208953" y="3393988"/>
            <a:ext cx="5732611" cy="3202726"/>
          </a:xfrm>
          <a:prstGeom prst="rect">
            <a:avLst/>
          </a:prstGeom>
        </p:spPr>
      </p:pic>
      <p:pic>
        <p:nvPicPr>
          <p:cNvPr id="7" name="Picture 6"/>
          <p:cNvPicPr>
            <a:picLocks noChangeAspect="1"/>
          </p:cNvPicPr>
          <p:nvPr/>
        </p:nvPicPr>
        <p:blipFill>
          <a:blip r:embed="rId5"/>
          <a:stretch>
            <a:fillRect/>
          </a:stretch>
        </p:blipFill>
        <p:spPr>
          <a:xfrm>
            <a:off x="6120713" y="3393988"/>
            <a:ext cx="5867715" cy="3336326"/>
          </a:xfrm>
          <a:prstGeom prst="rect">
            <a:avLst/>
          </a:prstGeom>
        </p:spPr>
      </p:pic>
    </p:spTree>
    <p:extLst>
      <p:ext uri="{BB962C8B-B14F-4D97-AF65-F5344CB8AC3E}">
        <p14:creationId xmlns:p14="http://schemas.microsoft.com/office/powerpoint/2010/main" val="1713690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We format the data</a:t>
            </a:r>
            <a:endParaRPr lang="en-US" dirty="0"/>
          </a:p>
        </p:txBody>
      </p:sp>
      <p:pic>
        <p:nvPicPr>
          <p:cNvPr id="4" name="Content Placeholder 3"/>
          <p:cNvPicPr>
            <a:picLocks noGrp="1" noChangeAspect="1"/>
          </p:cNvPicPr>
          <p:nvPr>
            <p:ph idx="1"/>
          </p:nvPr>
        </p:nvPicPr>
        <p:blipFill>
          <a:blip r:embed="rId2"/>
          <a:stretch>
            <a:fillRect/>
          </a:stretch>
        </p:blipFill>
        <p:spPr>
          <a:xfrm>
            <a:off x="1694836" y="2419923"/>
            <a:ext cx="8802328" cy="3162741"/>
          </a:xfrm>
          <a:prstGeom prst="rect">
            <a:avLst/>
          </a:prstGeom>
        </p:spPr>
      </p:pic>
    </p:spTree>
    <p:extLst>
      <p:ext uri="{BB962C8B-B14F-4D97-AF65-F5344CB8AC3E}">
        <p14:creationId xmlns:p14="http://schemas.microsoft.com/office/powerpoint/2010/main" val="1559280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57386"/>
          </a:xfrm>
        </p:spPr>
        <p:txBody>
          <a:bodyPr/>
          <a:lstStyle/>
          <a:p>
            <a:pPr algn="ctr"/>
            <a:r>
              <a:rPr lang="en-US" dirty="0" smtClean="0"/>
              <a:t>Visualize data</a:t>
            </a:r>
            <a:endParaRPr lang="en-US" dirty="0"/>
          </a:p>
        </p:txBody>
      </p:sp>
      <p:pic>
        <p:nvPicPr>
          <p:cNvPr id="4" name="Content Placeholder 3"/>
          <p:cNvPicPr>
            <a:picLocks noGrp="1" noChangeAspect="1"/>
          </p:cNvPicPr>
          <p:nvPr>
            <p:ph idx="1"/>
          </p:nvPr>
        </p:nvPicPr>
        <p:blipFill>
          <a:blip r:embed="rId3"/>
          <a:stretch>
            <a:fillRect/>
          </a:stretch>
        </p:blipFill>
        <p:spPr>
          <a:xfrm>
            <a:off x="838200" y="1322511"/>
            <a:ext cx="10515600" cy="2935642"/>
          </a:xfrm>
          <a:prstGeom prst="rect">
            <a:avLst/>
          </a:prstGeom>
        </p:spPr>
      </p:pic>
      <p:pic>
        <p:nvPicPr>
          <p:cNvPr id="5" name="Picture 4"/>
          <p:cNvPicPr>
            <a:picLocks noChangeAspect="1"/>
          </p:cNvPicPr>
          <p:nvPr/>
        </p:nvPicPr>
        <p:blipFill>
          <a:blip r:embed="rId4"/>
          <a:stretch>
            <a:fillRect/>
          </a:stretch>
        </p:blipFill>
        <p:spPr>
          <a:xfrm>
            <a:off x="626077" y="4288766"/>
            <a:ext cx="10972800" cy="2569234"/>
          </a:xfrm>
          <a:prstGeom prst="rect">
            <a:avLst/>
          </a:prstGeom>
        </p:spPr>
      </p:pic>
    </p:spTree>
    <p:extLst>
      <p:ext uri="{BB962C8B-B14F-4D97-AF65-F5344CB8AC3E}">
        <p14:creationId xmlns:p14="http://schemas.microsoft.com/office/powerpoint/2010/main" val="6053249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Stationarize</a:t>
            </a:r>
            <a:r>
              <a:rPr lang="en-US" dirty="0" smtClean="0"/>
              <a:t> function</a:t>
            </a:r>
            <a:endParaRPr lang="en-US" dirty="0"/>
          </a:p>
        </p:txBody>
      </p:sp>
      <p:pic>
        <p:nvPicPr>
          <p:cNvPr id="4" name="Content Placeholder 3"/>
          <p:cNvPicPr>
            <a:picLocks noGrp="1" noChangeAspect="1"/>
          </p:cNvPicPr>
          <p:nvPr>
            <p:ph idx="1"/>
          </p:nvPr>
        </p:nvPicPr>
        <p:blipFill>
          <a:blip r:embed="rId2"/>
          <a:stretch>
            <a:fillRect/>
          </a:stretch>
        </p:blipFill>
        <p:spPr>
          <a:xfrm>
            <a:off x="341284" y="1603204"/>
            <a:ext cx="5396957" cy="2853467"/>
          </a:xfrm>
          <a:prstGeom prst="rect">
            <a:avLst/>
          </a:prstGeom>
        </p:spPr>
      </p:pic>
      <p:pic>
        <p:nvPicPr>
          <p:cNvPr id="5" name="Picture 4"/>
          <p:cNvPicPr>
            <a:picLocks noChangeAspect="1"/>
          </p:cNvPicPr>
          <p:nvPr/>
        </p:nvPicPr>
        <p:blipFill>
          <a:blip r:embed="rId3"/>
          <a:stretch>
            <a:fillRect/>
          </a:stretch>
        </p:blipFill>
        <p:spPr>
          <a:xfrm>
            <a:off x="6133926" y="1690688"/>
            <a:ext cx="5219874" cy="3946966"/>
          </a:xfrm>
          <a:prstGeom prst="rect">
            <a:avLst/>
          </a:prstGeom>
        </p:spPr>
      </p:pic>
    </p:spTree>
    <p:extLst>
      <p:ext uri="{BB962C8B-B14F-4D97-AF65-F5344CB8AC3E}">
        <p14:creationId xmlns:p14="http://schemas.microsoft.com/office/powerpoint/2010/main" val="13470895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After applying the differencing</a:t>
            </a:r>
            <a:endParaRPr lang="en-US" dirty="0"/>
          </a:p>
        </p:txBody>
      </p:sp>
      <p:pic>
        <p:nvPicPr>
          <p:cNvPr id="4" name="Content Placeholder 3"/>
          <p:cNvPicPr>
            <a:picLocks noGrp="1" noChangeAspect="1"/>
          </p:cNvPicPr>
          <p:nvPr>
            <p:ph idx="1"/>
          </p:nvPr>
        </p:nvPicPr>
        <p:blipFill>
          <a:blip r:embed="rId2"/>
          <a:stretch>
            <a:fillRect/>
          </a:stretch>
        </p:blipFill>
        <p:spPr>
          <a:xfrm>
            <a:off x="3153992" y="1825625"/>
            <a:ext cx="5884016" cy="4351338"/>
          </a:xfrm>
          <a:prstGeom prst="rect">
            <a:avLst/>
          </a:prstGeom>
        </p:spPr>
      </p:pic>
    </p:spTree>
    <p:extLst>
      <p:ext uri="{BB962C8B-B14F-4D97-AF65-F5344CB8AC3E}">
        <p14:creationId xmlns:p14="http://schemas.microsoft.com/office/powerpoint/2010/main" val="1560372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After applying the P-ACF plot</a:t>
            </a:r>
            <a:endParaRPr lang="en-US" dirty="0"/>
          </a:p>
        </p:txBody>
      </p:sp>
      <p:pic>
        <p:nvPicPr>
          <p:cNvPr id="4" name="Content Placeholder 3"/>
          <p:cNvPicPr>
            <a:picLocks noGrp="1" noChangeAspect="1"/>
          </p:cNvPicPr>
          <p:nvPr>
            <p:ph idx="1"/>
          </p:nvPr>
        </p:nvPicPr>
        <p:blipFill>
          <a:blip r:embed="rId2"/>
          <a:stretch>
            <a:fillRect/>
          </a:stretch>
        </p:blipFill>
        <p:spPr>
          <a:xfrm>
            <a:off x="3481294" y="1825625"/>
            <a:ext cx="5229411" cy="4351338"/>
          </a:xfrm>
          <a:prstGeom prst="rect">
            <a:avLst/>
          </a:prstGeom>
        </p:spPr>
      </p:pic>
    </p:spTree>
    <p:extLst>
      <p:ext uri="{BB962C8B-B14F-4D97-AF65-F5344CB8AC3E}">
        <p14:creationId xmlns:p14="http://schemas.microsoft.com/office/powerpoint/2010/main" val="41277063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After applying the ACF plot</a:t>
            </a:r>
            <a:endParaRPr lang="en-US" dirty="0"/>
          </a:p>
        </p:txBody>
      </p:sp>
      <p:pic>
        <p:nvPicPr>
          <p:cNvPr id="4" name="Content Placeholder 3"/>
          <p:cNvPicPr>
            <a:picLocks noGrp="1" noChangeAspect="1"/>
          </p:cNvPicPr>
          <p:nvPr>
            <p:ph idx="1"/>
          </p:nvPr>
        </p:nvPicPr>
        <p:blipFill>
          <a:blip r:embed="rId2"/>
          <a:stretch>
            <a:fillRect/>
          </a:stretch>
        </p:blipFill>
        <p:spPr>
          <a:xfrm>
            <a:off x="3514250" y="1825625"/>
            <a:ext cx="5163500" cy="4351338"/>
          </a:xfrm>
          <a:prstGeom prst="rect">
            <a:avLst/>
          </a:prstGeom>
        </p:spPr>
      </p:pic>
    </p:spTree>
    <p:extLst>
      <p:ext uri="{BB962C8B-B14F-4D97-AF65-F5344CB8AC3E}">
        <p14:creationId xmlns:p14="http://schemas.microsoft.com/office/powerpoint/2010/main" val="2291970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After applying the ARIMA model and prediction</a:t>
            </a:r>
            <a:endParaRPr lang="en-US" dirty="0"/>
          </a:p>
        </p:txBody>
      </p:sp>
      <p:pic>
        <p:nvPicPr>
          <p:cNvPr id="4" name="Content Placeholder 3"/>
          <p:cNvPicPr>
            <a:picLocks noGrp="1" noChangeAspect="1"/>
          </p:cNvPicPr>
          <p:nvPr>
            <p:ph idx="1"/>
          </p:nvPr>
        </p:nvPicPr>
        <p:blipFill>
          <a:blip r:embed="rId2"/>
          <a:stretch>
            <a:fillRect/>
          </a:stretch>
        </p:blipFill>
        <p:spPr>
          <a:xfrm>
            <a:off x="1270914" y="2572344"/>
            <a:ext cx="9650172" cy="2857899"/>
          </a:xfrm>
          <a:prstGeom prst="rect">
            <a:avLst/>
          </a:prstGeom>
        </p:spPr>
      </p:pic>
    </p:spTree>
    <p:extLst>
      <p:ext uri="{BB962C8B-B14F-4D97-AF65-F5344CB8AC3E}">
        <p14:creationId xmlns:p14="http://schemas.microsoft.com/office/powerpoint/2010/main" val="3742606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Agenda</a:t>
            </a:r>
            <a:endParaRPr lang="en-US" dirty="0"/>
          </a:p>
        </p:txBody>
      </p:sp>
      <p:sp>
        <p:nvSpPr>
          <p:cNvPr id="3" name="Content Placeholder 2"/>
          <p:cNvSpPr>
            <a:spLocks noGrp="1"/>
          </p:cNvSpPr>
          <p:nvPr>
            <p:ph idx="1"/>
          </p:nvPr>
        </p:nvSpPr>
        <p:spPr/>
        <p:txBody>
          <a:bodyPr/>
          <a:lstStyle/>
          <a:p>
            <a:r>
              <a:rPr lang="en-US" dirty="0" smtClean="0"/>
              <a:t>Pre-Processing: From page 4 to 10</a:t>
            </a:r>
          </a:p>
          <a:p>
            <a:r>
              <a:rPr lang="en-US" dirty="0" smtClean="0"/>
              <a:t>Power-BI: From page 11 to 12</a:t>
            </a:r>
          </a:p>
          <a:p>
            <a:r>
              <a:rPr lang="en-US" dirty="0" smtClean="0"/>
              <a:t>Time series: From page 13 to 20</a:t>
            </a:r>
          </a:p>
          <a:p>
            <a:r>
              <a:rPr lang="en-US" dirty="0" smtClean="0"/>
              <a:t>Apply model &amp; evaluation: From page 21 to 26</a:t>
            </a:r>
            <a:endParaRPr lang="en-US" dirty="0"/>
          </a:p>
        </p:txBody>
      </p:sp>
    </p:spTree>
    <p:extLst>
      <p:ext uri="{BB962C8B-B14F-4D97-AF65-F5344CB8AC3E}">
        <p14:creationId xmlns:p14="http://schemas.microsoft.com/office/powerpoint/2010/main" val="10121921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After plotting the forecast</a:t>
            </a:r>
            <a:endParaRPr lang="en-US" dirty="0"/>
          </a:p>
        </p:txBody>
      </p:sp>
      <p:pic>
        <p:nvPicPr>
          <p:cNvPr id="4" name="Content Placeholder 3"/>
          <p:cNvPicPr>
            <a:picLocks noGrp="1" noChangeAspect="1"/>
          </p:cNvPicPr>
          <p:nvPr>
            <p:ph idx="1"/>
          </p:nvPr>
        </p:nvPicPr>
        <p:blipFill>
          <a:blip r:embed="rId2"/>
          <a:stretch>
            <a:fillRect/>
          </a:stretch>
        </p:blipFill>
        <p:spPr>
          <a:xfrm>
            <a:off x="3724123" y="1825625"/>
            <a:ext cx="4743753" cy="4351338"/>
          </a:xfrm>
          <a:prstGeom prst="rect">
            <a:avLst/>
          </a:prstGeom>
        </p:spPr>
      </p:pic>
    </p:spTree>
    <p:extLst>
      <p:ext uri="{BB962C8B-B14F-4D97-AF65-F5344CB8AC3E}">
        <p14:creationId xmlns:p14="http://schemas.microsoft.com/office/powerpoint/2010/main" val="2226341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Replacing the category column with numerical data</a:t>
            </a:r>
            <a:endParaRPr lang="en-US" dirty="0"/>
          </a:p>
        </p:txBody>
      </p:sp>
      <p:pic>
        <p:nvPicPr>
          <p:cNvPr id="6" name="Content Placeholder 5"/>
          <p:cNvPicPr>
            <a:picLocks noGrp="1" noChangeAspect="1"/>
          </p:cNvPicPr>
          <p:nvPr>
            <p:ph idx="1"/>
          </p:nvPr>
        </p:nvPicPr>
        <p:blipFill>
          <a:blip r:embed="rId2"/>
          <a:stretch>
            <a:fillRect/>
          </a:stretch>
        </p:blipFill>
        <p:spPr>
          <a:xfrm>
            <a:off x="838200" y="2033651"/>
            <a:ext cx="10515600" cy="3935286"/>
          </a:xfrm>
          <a:prstGeom prst="rect">
            <a:avLst/>
          </a:prstGeom>
        </p:spPr>
      </p:pic>
    </p:spTree>
    <p:extLst>
      <p:ext uri="{BB962C8B-B14F-4D97-AF65-F5344CB8AC3E}">
        <p14:creationId xmlns:p14="http://schemas.microsoft.com/office/powerpoint/2010/main" val="13581301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Splitting the data</a:t>
            </a:r>
            <a:endParaRPr lang="en-US" dirty="0"/>
          </a:p>
        </p:txBody>
      </p:sp>
      <p:pic>
        <p:nvPicPr>
          <p:cNvPr id="4" name="Content Placeholder 3"/>
          <p:cNvPicPr>
            <a:picLocks noGrp="1" noChangeAspect="1"/>
          </p:cNvPicPr>
          <p:nvPr>
            <p:ph idx="1"/>
          </p:nvPr>
        </p:nvPicPr>
        <p:blipFill>
          <a:blip r:embed="rId2"/>
          <a:stretch>
            <a:fillRect/>
          </a:stretch>
        </p:blipFill>
        <p:spPr>
          <a:xfrm>
            <a:off x="838200" y="3397795"/>
            <a:ext cx="10515600" cy="1206998"/>
          </a:xfrm>
          <a:prstGeom prst="rect">
            <a:avLst/>
          </a:prstGeom>
        </p:spPr>
      </p:pic>
    </p:spTree>
    <p:extLst>
      <p:ext uri="{BB962C8B-B14F-4D97-AF65-F5344CB8AC3E}">
        <p14:creationId xmlns:p14="http://schemas.microsoft.com/office/powerpoint/2010/main" val="3375986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Applying linear regression model and evaluation</a:t>
            </a:r>
            <a:endParaRPr lang="en-US" dirty="0"/>
          </a:p>
        </p:txBody>
      </p:sp>
      <p:pic>
        <p:nvPicPr>
          <p:cNvPr id="4" name="Content Placeholder 3"/>
          <p:cNvPicPr>
            <a:picLocks noGrp="1" noChangeAspect="1"/>
          </p:cNvPicPr>
          <p:nvPr>
            <p:ph idx="1"/>
          </p:nvPr>
        </p:nvPicPr>
        <p:blipFill>
          <a:blip r:embed="rId2"/>
          <a:stretch>
            <a:fillRect/>
          </a:stretch>
        </p:blipFill>
        <p:spPr>
          <a:xfrm>
            <a:off x="2708662" y="1825625"/>
            <a:ext cx="6774675" cy="4351338"/>
          </a:xfrm>
          <a:prstGeom prst="rect">
            <a:avLst/>
          </a:prstGeom>
        </p:spPr>
      </p:pic>
    </p:spTree>
    <p:extLst>
      <p:ext uri="{BB962C8B-B14F-4D97-AF65-F5344CB8AC3E}">
        <p14:creationId xmlns:p14="http://schemas.microsoft.com/office/powerpoint/2010/main" val="68103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Applying the polynomial regression and evaluation</a:t>
            </a:r>
            <a:endParaRPr lang="en-US" dirty="0"/>
          </a:p>
        </p:txBody>
      </p:sp>
      <p:pic>
        <p:nvPicPr>
          <p:cNvPr id="4" name="Content Placeholder 3"/>
          <p:cNvPicPr>
            <a:picLocks noGrp="1" noChangeAspect="1"/>
          </p:cNvPicPr>
          <p:nvPr>
            <p:ph idx="1"/>
          </p:nvPr>
        </p:nvPicPr>
        <p:blipFill>
          <a:blip r:embed="rId2"/>
          <a:stretch>
            <a:fillRect/>
          </a:stretch>
        </p:blipFill>
        <p:spPr>
          <a:xfrm>
            <a:off x="1715301" y="1825625"/>
            <a:ext cx="8761398" cy="4351338"/>
          </a:xfrm>
          <a:prstGeom prst="rect">
            <a:avLst/>
          </a:prstGeom>
        </p:spPr>
      </p:pic>
    </p:spTree>
    <p:extLst>
      <p:ext uri="{BB962C8B-B14F-4D97-AF65-F5344CB8AC3E}">
        <p14:creationId xmlns:p14="http://schemas.microsoft.com/office/powerpoint/2010/main" val="24349634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Applying the decision tree </a:t>
            </a:r>
            <a:r>
              <a:rPr lang="en-US" dirty="0" err="1" smtClean="0"/>
              <a:t>regressor</a:t>
            </a:r>
            <a:r>
              <a:rPr lang="en-US" dirty="0" smtClean="0"/>
              <a:t> and evaluation</a:t>
            </a:r>
            <a:endParaRPr lang="en-US" dirty="0"/>
          </a:p>
        </p:txBody>
      </p:sp>
      <p:pic>
        <p:nvPicPr>
          <p:cNvPr id="4" name="Content Placeholder 3"/>
          <p:cNvPicPr>
            <a:picLocks noGrp="1" noChangeAspect="1"/>
          </p:cNvPicPr>
          <p:nvPr>
            <p:ph idx="1"/>
          </p:nvPr>
        </p:nvPicPr>
        <p:blipFill>
          <a:blip r:embed="rId2"/>
          <a:stretch>
            <a:fillRect/>
          </a:stretch>
        </p:blipFill>
        <p:spPr>
          <a:xfrm>
            <a:off x="2885627" y="2691423"/>
            <a:ext cx="6420746" cy="2619741"/>
          </a:xfrm>
          <a:prstGeom prst="rect">
            <a:avLst/>
          </a:prstGeom>
        </p:spPr>
      </p:pic>
    </p:spTree>
    <p:extLst>
      <p:ext uri="{BB962C8B-B14F-4D97-AF65-F5344CB8AC3E}">
        <p14:creationId xmlns:p14="http://schemas.microsoft.com/office/powerpoint/2010/main" val="21831820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Applying the random forest </a:t>
            </a:r>
            <a:r>
              <a:rPr lang="en-US" dirty="0" err="1" smtClean="0"/>
              <a:t>regressor</a:t>
            </a:r>
            <a:r>
              <a:rPr lang="en-US" dirty="0" smtClean="0"/>
              <a:t> and evaluation</a:t>
            </a:r>
            <a:endParaRPr lang="en-US" dirty="0"/>
          </a:p>
        </p:txBody>
      </p:sp>
      <p:pic>
        <p:nvPicPr>
          <p:cNvPr id="6" name="Picture 5"/>
          <p:cNvPicPr>
            <a:picLocks noChangeAspect="1"/>
          </p:cNvPicPr>
          <p:nvPr/>
        </p:nvPicPr>
        <p:blipFill>
          <a:blip r:embed="rId2"/>
          <a:stretch>
            <a:fillRect/>
          </a:stretch>
        </p:blipFill>
        <p:spPr>
          <a:xfrm>
            <a:off x="2518863" y="2247735"/>
            <a:ext cx="7154273" cy="2362530"/>
          </a:xfrm>
          <a:prstGeom prst="rect">
            <a:avLst/>
          </a:prstGeom>
        </p:spPr>
      </p:pic>
    </p:spTree>
    <p:extLst>
      <p:ext uri="{BB962C8B-B14F-4D97-AF65-F5344CB8AC3E}">
        <p14:creationId xmlns:p14="http://schemas.microsoft.com/office/powerpoint/2010/main" val="40465383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Conclusion</a:t>
            </a:r>
            <a:endParaRPr lang="en-US" dirty="0"/>
          </a:p>
        </p:txBody>
      </p:sp>
      <p:sp>
        <p:nvSpPr>
          <p:cNvPr id="3" name="Content Placeholder 2"/>
          <p:cNvSpPr>
            <a:spLocks noGrp="1"/>
          </p:cNvSpPr>
          <p:nvPr>
            <p:ph idx="1"/>
          </p:nvPr>
        </p:nvSpPr>
        <p:spPr/>
        <p:txBody>
          <a:bodyPr/>
          <a:lstStyle/>
          <a:p>
            <a:r>
              <a:rPr lang="en-US" dirty="0" smtClean="0"/>
              <a:t>In </a:t>
            </a:r>
            <a:r>
              <a:rPr lang="en-US" dirty="0"/>
              <a:t>conclusion, our analysis will equip Walmart with valuable insights into their sales performance across various dimensions. By identifying key trends and relationships within the data, we can provide recommendations that will help Walmart target high-performing products, regions, and customer segments, thereby driving growth and profitability.</a:t>
            </a:r>
            <a:r>
              <a:rPr lang="en-US" dirty="0" smtClean="0"/>
              <a:t/>
            </a:r>
            <a:br>
              <a:rPr lang="en-US" dirty="0" smtClean="0"/>
            </a:br>
            <a:endParaRPr lang="en-US" dirty="0"/>
          </a:p>
        </p:txBody>
      </p:sp>
    </p:spTree>
    <p:extLst>
      <p:ext uri="{BB962C8B-B14F-4D97-AF65-F5344CB8AC3E}">
        <p14:creationId xmlns:p14="http://schemas.microsoft.com/office/powerpoint/2010/main" val="799717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Introduction</a:t>
            </a:r>
            <a:endParaRPr lang="en-US" dirty="0"/>
          </a:p>
        </p:txBody>
      </p:sp>
      <p:sp>
        <p:nvSpPr>
          <p:cNvPr id="3" name="Content Placeholder 2"/>
          <p:cNvSpPr>
            <a:spLocks noGrp="1"/>
          </p:cNvSpPr>
          <p:nvPr>
            <p:ph idx="1"/>
          </p:nvPr>
        </p:nvSpPr>
        <p:spPr/>
        <p:txBody>
          <a:bodyPr/>
          <a:lstStyle/>
          <a:p>
            <a:r>
              <a:rPr lang="en-US" dirty="0"/>
              <a:t>T</a:t>
            </a:r>
            <a:r>
              <a:rPr lang="en-US" dirty="0" smtClean="0"/>
              <a:t>he </a:t>
            </a:r>
            <a:r>
              <a:rPr lang="en-US" dirty="0"/>
              <a:t>Walmart Sales Problem Analysis. This project is part of our Business Intelligence coursework, aimed at leveraging data </a:t>
            </a:r>
            <a:r>
              <a:rPr lang="en-US" dirty="0" smtClean="0"/>
              <a:t>pre-processing and </a:t>
            </a:r>
            <a:r>
              <a:rPr lang="en-US" dirty="0"/>
              <a:t>machine learning techniques to provide actionable insights to Walmart’s management team. We will explore sales data to identify trends, correlations, and patterns that can guide strategic decisions.</a:t>
            </a:r>
          </a:p>
        </p:txBody>
      </p:sp>
    </p:spTree>
    <p:extLst>
      <p:ext uri="{BB962C8B-B14F-4D97-AF65-F5344CB8AC3E}">
        <p14:creationId xmlns:p14="http://schemas.microsoft.com/office/powerpoint/2010/main" val="1780018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First we read the File</a:t>
            </a:r>
            <a:endParaRPr lang="en-US" dirty="0"/>
          </a:p>
        </p:txBody>
      </p:sp>
      <p:pic>
        <p:nvPicPr>
          <p:cNvPr id="4" name="Content Placeholder 3"/>
          <p:cNvPicPr>
            <a:picLocks noGrp="1" noChangeAspect="1"/>
          </p:cNvPicPr>
          <p:nvPr>
            <p:ph idx="1"/>
          </p:nvPr>
        </p:nvPicPr>
        <p:blipFill>
          <a:blip r:embed="rId2"/>
          <a:stretch>
            <a:fillRect/>
          </a:stretch>
        </p:blipFill>
        <p:spPr>
          <a:xfrm>
            <a:off x="1795259" y="1825625"/>
            <a:ext cx="8601482" cy="4351338"/>
          </a:xfrm>
          <a:prstGeom prst="rect">
            <a:avLst/>
          </a:prstGeom>
        </p:spPr>
      </p:pic>
    </p:spTree>
    <p:extLst>
      <p:ext uri="{BB962C8B-B14F-4D97-AF65-F5344CB8AC3E}">
        <p14:creationId xmlns:p14="http://schemas.microsoft.com/office/powerpoint/2010/main" val="2308514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We did a quick summary of the file</a:t>
            </a:r>
            <a:endParaRPr lang="en-US" dirty="0"/>
          </a:p>
        </p:txBody>
      </p:sp>
      <p:pic>
        <p:nvPicPr>
          <p:cNvPr id="4" name="Content Placeholder 3"/>
          <p:cNvPicPr>
            <a:picLocks noGrp="1" noChangeAspect="1"/>
          </p:cNvPicPr>
          <p:nvPr>
            <p:ph idx="1"/>
          </p:nvPr>
        </p:nvPicPr>
        <p:blipFill>
          <a:blip r:embed="rId2"/>
          <a:stretch>
            <a:fillRect/>
          </a:stretch>
        </p:blipFill>
        <p:spPr>
          <a:xfrm>
            <a:off x="2905604" y="1825625"/>
            <a:ext cx="6380792" cy="4351338"/>
          </a:xfrm>
          <a:prstGeom prst="rect">
            <a:avLst/>
          </a:prstGeom>
        </p:spPr>
      </p:pic>
    </p:spTree>
    <p:extLst>
      <p:ext uri="{BB962C8B-B14F-4D97-AF65-F5344CB8AC3E}">
        <p14:creationId xmlns:p14="http://schemas.microsoft.com/office/powerpoint/2010/main" val="27520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We checked for null values in the dataset</a:t>
            </a:r>
            <a:endParaRPr lang="en-US" dirty="0"/>
          </a:p>
        </p:txBody>
      </p:sp>
      <p:pic>
        <p:nvPicPr>
          <p:cNvPr id="4" name="Content Placeholder 3"/>
          <p:cNvPicPr>
            <a:picLocks noGrp="1" noChangeAspect="1"/>
          </p:cNvPicPr>
          <p:nvPr>
            <p:ph idx="1"/>
          </p:nvPr>
        </p:nvPicPr>
        <p:blipFill>
          <a:blip r:embed="rId2"/>
          <a:stretch>
            <a:fillRect/>
          </a:stretch>
        </p:blipFill>
        <p:spPr>
          <a:xfrm>
            <a:off x="3484152" y="1825625"/>
            <a:ext cx="5223695" cy="4351338"/>
          </a:xfrm>
          <a:prstGeom prst="rect">
            <a:avLst/>
          </a:prstGeom>
        </p:spPr>
      </p:pic>
    </p:spTree>
    <p:extLst>
      <p:ext uri="{BB962C8B-B14F-4D97-AF65-F5344CB8AC3E}">
        <p14:creationId xmlns:p14="http://schemas.microsoft.com/office/powerpoint/2010/main" val="3203531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We checked for inconsistent data</a:t>
            </a:r>
            <a:endParaRPr lang="en-US" dirty="0"/>
          </a:p>
        </p:txBody>
      </p:sp>
      <p:pic>
        <p:nvPicPr>
          <p:cNvPr id="4" name="Content Placeholder 3"/>
          <p:cNvPicPr>
            <a:picLocks noGrp="1" noChangeAspect="1"/>
          </p:cNvPicPr>
          <p:nvPr>
            <p:ph idx="1"/>
          </p:nvPr>
        </p:nvPicPr>
        <p:blipFill>
          <a:blip r:embed="rId2"/>
          <a:stretch>
            <a:fillRect/>
          </a:stretch>
        </p:blipFill>
        <p:spPr>
          <a:xfrm>
            <a:off x="2606081" y="1825625"/>
            <a:ext cx="6979838" cy="4351338"/>
          </a:xfrm>
          <a:prstGeom prst="rect">
            <a:avLst/>
          </a:prstGeom>
        </p:spPr>
      </p:pic>
    </p:spTree>
    <p:extLst>
      <p:ext uri="{BB962C8B-B14F-4D97-AF65-F5344CB8AC3E}">
        <p14:creationId xmlns:p14="http://schemas.microsoft.com/office/powerpoint/2010/main" val="1775090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We replaced the inconsistent data</a:t>
            </a:r>
            <a:endParaRPr lang="en-US" dirty="0"/>
          </a:p>
        </p:txBody>
      </p:sp>
      <p:pic>
        <p:nvPicPr>
          <p:cNvPr id="6" name="Content Placeholder 5"/>
          <p:cNvPicPr>
            <a:picLocks noGrp="1" noChangeAspect="1"/>
          </p:cNvPicPr>
          <p:nvPr>
            <p:ph idx="1"/>
          </p:nvPr>
        </p:nvPicPr>
        <p:blipFill>
          <a:blip r:embed="rId2"/>
          <a:stretch>
            <a:fillRect/>
          </a:stretch>
        </p:blipFill>
        <p:spPr>
          <a:xfrm>
            <a:off x="1547177" y="3520214"/>
            <a:ext cx="9097645" cy="962159"/>
          </a:xfrm>
          <a:prstGeom prst="rect">
            <a:avLst/>
          </a:prstGeom>
        </p:spPr>
      </p:pic>
    </p:spTree>
    <p:extLst>
      <p:ext uri="{BB962C8B-B14F-4D97-AF65-F5344CB8AC3E}">
        <p14:creationId xmlns:p14="http://schemas.microsoft.com/office/powerpoint/2010/main" val="2843044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Solving Outliers</a:t>
            </a:r>
            <a:endParaRPr lang="en-US" dirty="0"/>
          </a:p>
        </p:txBody>
      </p:sp>
      <p:pic>
        <p:nvPicPr>
          <p:cNvPr id="6" name="Content Placeholder 5"/>
          <p:cNvPicPr>
            <a:picLocks noGrp="1" noChangeAspect="1"/>
          </p:cNvPicPr>
          <p:nvPr>
            <p:ph idx="1"/>
          </p:nvPr>
        </p:nvPicPr>
        <p:blipFill>
          <a:blip r:embed="rId2"/>
          <a:stretch>
            <a:fillRect/>
          </a:stretch>
        </p:blipFill>
        <p:spPr>
          <a:xfrm>
            <a:off x="3477277" y="1825625"/>
            <a:ext cx="5237446" cy="4351338"/>
          </a:xfrm>
          <a:prstGeom prst="rect">
            <a:avLst/>
          </a:prstGeom>
        </p:spPr>
      </p:pic>
    </p:spTree>
    <p:extLst>
      <p:ext uri="{BB962C8B-B14F-4D97-AF65-F5344CB8AC3E}">
        <p14:creationId xmlns:p14="http://schemas.microsoft.com/office/powerpoint/2010/main" val="9293446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TotalTime>
  <Words>285</Words>
  <Application>Microsoft Office PowerPoint</Application>
  <PresentationFormat>Widescreen</PresentationFormat>
  <Paragraphs>46</Paragraphs>
  <Slides>27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PowerPoint Presentation</vt:lpstr>
      <vt:lpstr>Agenda</vt:lpstr>
      <vt:lpstr>Introduction</vt:lpstr>
      <vt:lpstr>First we read the File</vt:lpstr>
      <vt:lpstr>We did a quick summary of the file</vt:lpstr>
      <vt:lpstr>We checked for null values in the dataset</vt:lpstr>
      <vt:lpstr>We checked for inconsistent data</vt:lpstr>
      <vt:lpstr>We replaced the inconsistent data</vt:lpstr>
      <vt:lpstr>Solving Outliers</vt:lpstr>
      <vt:lpstr>After Solving outliers</vt:lpstr>
      <vt:lpstr>PowerPoint Presentation</vt:lpstr>
      <vt:lpstr>PowerPoint Presentation</vt:lpstr>
      <vt:lpstr>We format the data</vt:lpstr>
      <vt:lpstr>Visualize data</vt:lpstr>
      <vt:lpstr>Stationarize function</vt:lpstr>
      <vt:lpstr>After applying the differencing</vt:lpstr>
      <vt:lpstr>After applying the P-ACF plot</vt:lpstr>
      <vt:lpstr>After applying the ACF plot</vt:lpstr>
      <vt:lpstr>After applying the ARIMA model and prediction</vt:lpstr>
      <vt:lpstr>After plotting the forecast</vt:lpstr>
      <vt:lpstr>Replacing the category column with numerical data</vt:lpstr>
      <vt:lpstr>Splitting the data</vt:lpstr>
      <vt:lpstr>Applying linear regression model and evaluation</vt:lpstr>
      <vt:lpstr>Applying the polynomial regression and evaluation</vt:lpstr>
      <vt:lpstr>Applying the decision tree regressor and evaluation</vt:lpstr>
      <vt:lpstr>Applying the random forest regressor and evaluation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kc</dc:creator>
  <cp:lastModifiedBy>kc</cp:lastModifiedBy>
  <cp:revision>11</cp:revision>
  <dcterms:created xsi:type="dcterms:W3CDTF">2024-05-18T20:38:51Z</dcterms:created>
  <dcterms:modified xsi:type="dcterms:W3CDTF">2024-05-18T22:38:36Z</dcterms:modified>
</cp:coreProperties>
</file>